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64" r:id="rId2"/>
  </p:sldIdLst>
  <p:sldSz cx="9144000" cy="6858000" type="screen4x3"/>
  <p:notesSz cx="6799263" cy="9929813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D47D"/>
    <a:srgbClr val="0000FF"/>
    <a:srgbClr val="007033"/>
    <a:srgbClr val="008000"/>
    <a:srgbClr val="6600CC"/>
    <a:srgbClr val="CC0099"/>
    <a:srgbClr val="4D4D4D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>
        <p:scale>
          <a:sx n="89" d="100"/>
          <a:sy n="89" d="100"/>
        </p:scale>
        <p:origin x="58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773370282496046E-2"/>
          <c:y val="4.6785399912830199E-2"/>
          <c:w val="0.90267993055663454"/>
          <c:h val="0.80963287035225817"/>
        </c:manualLayout>
      </c:layout>
      <c:lineChart>
        <c:grouping val="standard"/>
        <c:varyColors val="0"/>
        <c:ser>
          <c:idx val="0"/>
          <c:order val="0"/>
          <c:cat>
            <c:strRef>
              <c:f>Sheet1!$A$7:$A$35</c:f>
              <c:strCache>
                <c:ptCount val="2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  <c:pt idx="28">
                  <c:v>2026*</c:v>
                </c:pt>
              </c:strCache>
            </c:strRef>
          </c:cat>
          <c:val>
            <c:numRef>
              <c:f>Sheet1!$B$7:$B$35</c:f>
              <c:numCache>
                <c:formatCode>0.00</c:formatCode>
                <c:ptCount val="29"/>
                <c:pt idx="0">
                  <c:v>2.2663786189951685</c:v>
                </c:pt>
                <c:pt idx="1">
                  <c:v>2.1704443618044369</c:v>
                </c:pt>
                <c:pt idx="2">
                  <c:v>2.1691055907295147</c:v>
                </c:pt>
                <c:pt idx="3">
                  <c:v>2.1397600766929301</c:v>
                </c:pt>
                <c:pt idx="4">
                  <c:v>2.1380311462682031</c:v>
                </c:pt>
                <c:pt idx="5">
                  <c:v>2.1267129655936277</c:v>
                </c:pt>
                <c:pt idx="6">
                  <c:v>2.1334273437550189</c:v>
                </c:pt>
                <c:pt idx="7">
                  <c:v>2.09888761297066</c:v>
                </c:pt>
                <c:pt idx="8">
                  <c:v>2.0767273725050832</c:v>
                </c:pt>
                <c:pt idx="9">
                  <c:v>2.0603659618537957</c:v>
                </c:pt>
                <c:pt idx="10">
                  <c:v>2.0323557130344589</c:v>
                </c:pt>
                <c:pt idx="11">
                  <c:v>2.032099277400389</c:v>
                </c:pt>
                <c:pt idx="12">
                  <c:v>1.9992182760422466</c:v>
                </c:pt>
                <c:pt idx="13">
                  <c:v>1.9984098794037979</c:v>
                </c:pt>
                <c:pt idx="14">
                  <c:v>2.0370363331206152</c:v>
                </c:pt>
                <c:pt idx="15">
                  <c:v>1.9651848225498405</c:v>
                </c:pt>
                <c:pt idx="16">
                  <c:v>1.9756546777000461</c:v>
                </c:pt>
                <c:pt idx="17">
                  <c:v>1.99500464315516</c:v>
                </c:pt>
                <c:pt idx="18">
                  <c:v>1.9453838802306518</c:v>
                </c:pt>
                <c:pt idx="19">
                  <c:v>1.9813350211098215</c:v>
                </c:pt>
                <c:pt idx="20">
                  <c:v>2.0028342023409671</c:v>
                </c:pt>
                <c:pt idx="21">
                  <c:v>1.9348986161443094</c:v>
                </c:pt>
                <c:pt idx="22">
                  <c:v>2.0299999999999998</c:v>
                </c:pt>
                <c:pt idx="23">
                  <c:v>2.0287409460921539</c:v>
                </c:pt>
                <c:pt idx="24">
                  <c:v>2.0499999999999998</c:v>
                </c:pt>
                <c:pt idx="25">
                  <c:v>1.99</c:v>
                </c:pt>
                <c:pt idx="26">
                  <c:v>2.0099999999999998</c:v>
                </c:pt>
                <c:pt idx="27">
                  <c:v>1.97</c:v>
                </c:pt>
                <c:pt idx="28">
                  <c:v>1.75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7CA-4F49-BB9C-FD17CC589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2834736"/>
        <c:axId val="382833104"/>
      </c:lineChart>
      <c:catAx>
        <c:axId val="382834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382833104"/>
        <c:crossesAt val="0"/>
        <c:auto val="1"/>
        <c:lblAlgn val="ctr"/>
        <c:lblOffset val="100"/>
        <c:tickLblSkip val="1"/>
        <c:noMultiLvlLbl val="0"/>
      </c:catAx>
      <c:valAx>
        <c:axId val="382833104"/>
        <c:scaling>
          <c:orientation val="minMax"/>
          <c:max val="2.5"/>
          <c:min val="1.5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82834736"/>
        <c:crosses val="autoZero"/>
        <c:crossBetween val="midCat"/>
        <c:majorUnit val="0.1"/>
        <c:minorUnit val="5.000000000000001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50E1F3-216A-4393-AA81-821E36F71A6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8943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2B45E-2514-478B-9403-497D2A39635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830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381E0-3D63-4988-A251-D4A672EA663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299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A500-E2CC-4F0C-8707-C8A0CC1D8B1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272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D6C0F-73D5-483D-9580-C1E6D38F349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0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C0493-E79A-41ED-B4C2-F36E43418B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82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2A466-C8BB-43C8-AD6A-50A75686010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697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12451-15E8-4896-BE7D-69AB7BEF1C1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136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299A-A872-4802-8773-FEEACA33619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55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FBC7-4547-4210-BD4F-3FEAE856072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030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8095-E425-451F-BC7E-6BDB7BE64B0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670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8B3C2-194C-4B5A-8F20-12FD2ADDA1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43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1AF2F-1D0A-4B3F-AB8A-FE4A3A6CC8A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40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6A0BAE7-6C11-44F1-94A4-7FAF4AFBA93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664817"/>
              </p:ext>
            </p:extLst>
          </p:nvPr>
        </p:nvGraphicFramePr>
        <p:xfrm>
          <a:off x="657225" y="1000125"/>
          <a:ext cx="8019231" cy="430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6973898" y="3420544"/>
            <a:ext cx="1486534" cy="1376608"/>
            <a:chOff x="6766513" y="3186677"/>
            <a:chExt cx="1486534" cy="1376608"/>
          </a:xfrm>
        </p:grpSpPr>
        <p:pic>
          <p:nvPicPr>
            <p:cNvPr id="23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458640" y="3186677"/>
              <a:ext cx="794407" cy="1085865"/>
            </a:xfrm>
            <a:prstGeom prst="rect">
              <a:avLst/>
            </a:prstGeom>
            <a:noFill/>
            <a:extLst/>
          </p:spPr>
        </p:pic>
        <p:pic>
          <p:nvPicPr>
            <p:cNvPr id="24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6513" y="3409678"/>
              <a:ext cx="1033242" cy="10346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5" descr="D:\7. Infographic EPPO\Picture icon\Color Icon\car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379645" y="3729608"/>
              <a:ext cx="792755" cy="833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/>
          <p:cNvGrpSpPr/>
          <p:nvPr/>
        </p:nvGrpSpPr>
        <p:grpSpPr>
          <a:xfrm>
            <a:off x="8100392" y="2972163"/>
            <a:ext cx="794078" cy="600853"/>
            <a:chOff x="8109448" y="2376375"/>
            <a:chExt cx="709597" cy="576064"/>
          </a:xfrm>
        </p:grpSpPr>
        <p:sp>
          <p:nvSpPr>
            <p:cNvPr id="56" name="Striped Right Arrow 55"/>
            <p:cNvSpPr/>
            <p:nvPr/>
          </p:nvSpPr>
          <p:spPr>
            <a:xfrm rot="5400000">
              <a:off x="8308545" y="2789246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8109448" y="2376375"/>
              <a:ext cx="709597" cy="456997"/>
              <a:chOff x="1188348" y="2690586"/>
              <a:chExt cx="709597" cy="456997"/>
            </a:xfrm>
          </p:grpSpPr>
          <p:grpSp>
            <p:nvGrpSpPr>
              <p:cNvPr id="58" name="Group 57"/>
              <p:cNvGrpSpPr/>
              <p:nvPr/>
            </p:nvGrpSpPr>
            <p:grpSpPr>
              <a:xfrm>
                <a:off x="1251655" y="2690586"/>
                <a:ext cx="646290" cy="430285"/>
                <a:chOff x="1283405" y="2638675"/>
                <a:chExt cx="646290" cy="430285"/>
              </a:xfrm>
            </p:grpSpPr>
            <p:sp>
              <p:nvSpPr>
                <p:cNvPr id="60" name="Rounded Rectangle 59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61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38675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9" name="TextBox 58"/>
              <p:cNvSpPr txBox="1"/>
              <p:nvPr/>
            </p:nvSpPr>
            <p:spPr>
              <a:xfrm>
                <a:off x="1188348" y="2896766"/>
                <a:ext cx="576751" cy="250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1.75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6877050" y="5445392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900" b="1" dirty="0">
                <a:latin typeface="Tahoma" pitchFamily="34" charset="0"/>
                <a:cs typeface="Tahoma" pitchFamily="34" charset="0"/>
              </a:rPr>
              <a:t>Unit : 1,000 Tons-CO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/KTOE</a:t>
            </a:r>
            <a:endParaRPr lang="th-TH" sz="9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9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77274"/>
              </p:ext>
            </p:extLst>
          </p:nvPr>
        </p:nvGraphicFramePr>
        <p:xfrm>
          <a:off x="179513" y="5693042"/>
          <a:ext cx="8851361" cy="502608"/>
        </p:xfrm>
        <a:graphic>
          <a:graphicData uri="http://schemas.openxmlformats.org/drawingml/2006/table">
            <a:tbl>
              <a:tblPr/>
              <a:tblGrid>
                <a:gridCol w="5059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7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7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508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277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976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9829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4823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5366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53639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1998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1999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3" name="Group 2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719176"/>
              </p:ext>
            </p:extLst>
          </p:nvPr>
        </p:nvGraphicFramePr>
        <p:xfrm>
          <a:off x="179512" y="6237312"/>
          <a:ext cx="8781193" cy="487368"/>
        </p:xfrm>
        <a:graphic>
          <a:graphicData uri="http://schemas.openxmlformats.org/drawingml/2006/table">
            <a:tbl>
              <a:tblPr/>
              <a:tblGrid>
                <a:gridCol w="5106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40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49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3815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8593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518501"/>
                <a:gridCol w="57227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2025*</a:t>
                      </a:r>
                      <a:endParaRPr kumimoji="0" lang="th-TH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2.05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1.99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2.01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1.97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4" name="Text Box 282"/>
          <p:cNvSpPr txBox="1">
            <a:spLocks noChangeArrowheads="1"/>
          </p:cNvSpPr>
          <p:nvPr/>
        </p:nvSpPr>
        <p:spPr bwMode="auto">
          <a:xfrm>
            <a:off x="461060" y="5416971"/>
            <a:ext cx="418294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latin typeface="Tahoma" pitchFamily="34" charset="0"/>
                <a:cs typeface="Tahoma" pitchFamily="34" charset="0"/>
              </a:rPr>
              <a:t>Primary energy consumption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include renewable  energy </a:t>
            </a:r>
            <a:endParaRPr lang="th-TH" sz="1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62710" y="1161127"/>
            <a:ext cx="400110" cy="351704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1,000 Tons-CO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 KTOE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162" y="-88"/>
            <a:ext cx="9144000" cy="866776"/>
            <a:chOff x="0" y="0"/>
            <a:chExt cx="5760" cy="546"/>
          </a:xfrm>
        </p:grpSpPr>
        <p:sp>
          <p:nvSpPr>
            <p:cNvPr id="6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395288" y="115888"/>
            <a:ext cx="820896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sz="26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sz="2600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Primary Energy Consumption</a:t>
            </a:r>
            <a:endParaRPr lang="th-TH" sz="2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30877" y="1438712"/>
            <a:ext cx="654928" cy="550128"/>
            <a:chOff x="2561620" y="1500788"/>
            <a:chExt cx="654928" cy="550128"/>
          </a:xfrm>
        </p:grpSpPr>
        <p:sp>
          <p:nvSpPr>
            <p:cNvPr id="46" name="Striped Right Arrow 45"/>
            <p:cNvSpPr/>
            <p:nvPr/>
          </p:nvSpPr>
          <p:spPr>
            <a:xfrm rot="5400000">
              <a:off x="2794085" y="1887723"/>
              <a:ext cx="178558" cy="147828"/>
            </a:xfrm>
            <a:prstGeom prst="stripedRightArrow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561620" y="1500788"/>
              <a:ext cx="654928" cy="427313"/>
              <a:chOff x="1243017" y="2711675"/>
              <a:chExt cx="654928" cy="427313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251655" y="2711675"/>
                <a:ext cx="646290" cy="409196"/>
                <a:chOff x="1283405" y="2659764"/>
                <a:chExt cx="646290" cy="409196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1283405" y="2852936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CC0099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74" name="Picture 4" descr="D:\7. Infographic EPPO\Picture icon\Color Icon\fire-icon.png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09841" y="2659764"/>
                  <a:ext cx="219854" cy="3029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72" name="TextBox 71"/>
              <p:cNvSpPr txBox="1"/>
              <p:nvPr/>
            </p:nvSpPr>
            <p:spPr>
              <a:xfrm>
                <a:off x="1243017" y="2877378"/>
                <a:ext cx="57675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2.27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8297177" y="939287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* </a:t>
            </a:r>
            <a:r>
              <a:rPr lang="en-US" sz="1100" dirty="0" smtClean="0"/>
              <a:t>Jan</a:t>
            </a:r>
            <a:endParaRPr lang="th-TH" sz="1100" dirty="0"/>
          </a:p>
        </p:txBody>
      </p:sp>
    </p:spTree>
    <p:extLst>
      <p:ext uri="{BB962C8B-B14F-4D97-AF65-F5344CB8AC3E}">
        <p14:creationId xmlns:p14="http://schemas.microsoft.com/office/powerpoint/2010/main" val="35493347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3680</TotalTime>
  <Words>85</Words>
  <Application>Microsoft Office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Angsana New</vt:lpstr>
      <vt:lpstr>Arial</vt:lpstr>
      <vt:lpstr>Tahoma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599</cp:revision>
  <cp:lastPrinted>2012-07-23T07:00:27Z</cp:lastPrinted>
  <dcterms:created xsi:type="dcterms:W3CDTF">2009-10-12T02:55:37Z</dcterms:created>
  <dcterms:modified xsi:type="dcterms:W3CDTF">2026-03-13T08:43:06Z</dcterms:modified>
</cp:coreProperties>
</file>